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274" r:id="rId3"/>
    <p:sldId id="276" r:id="rId4"/>
    <p:sldId id="415" r:id="rId5"/>
    <p:sldId id="405" r:id="rId6"/>
    <p:sldId id="428" r:id="rId7"/>
    <p:sldId id="438" r:id="rId8"/>
    <p:sldId id="409" r:id="rId9"/>
    <p:sldId id="414" r:id="rId10"/>
    <p:sldId id="437" r:id="rId11"/>
    <p:sldId id="418" r:id="rId12"/>
    <p:sldId id="419" r:id="rId13"/>
    <p:sldId id="410" r:id="rId14"/>
    <p:sldId id="429" r:id="rId15"/>
    <p:sldId id="421" r:id="rId16"/>
    <p:sldId id="439" r:id="rId17"/>
    <p:sldId id="413" r:id="rId18"/>
    <p:sldId id="424" r:id="rId19"/>
    <p:sldId id="427" r:id="rId20"/>
    <p:sldId id="422" r:id="rId21"/>
    <p:sldId id="412" r:id="rId22"/>
    <p:sldId id="436" r:id="rId23"/>
    <p:sldId id="441" r:id="rId24"/>
    <p:sldId id="442" r:id="rId25"/>
    <p:sldId id="443" r:id="rId26"/>
    <p:sldId id="444" r:id="rId27"/>
    <p:sldId id="349" r:id="rId28"/>
    <p:sldId id="398" r:id="rId29"/>
    <p:sldId id="399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Altcoins" id="{BC4A3995-4CED-4320-A673-95328C9C809D}">
          <p14:sldIdLst>
            <p14:sldId id="415"/>
            <p14:sldId id="405"/>
            <p14:sldId id="428"/>
          </p14:sldIdLst>
        </p14:section>
        <p14:section name="Cryptocurrency Buying Platforms" id="{2B665890-2E1A-4C03-BFA2-84D947D5E5FB}">
          <p14:sldIdLst>
            <p14:sldId id="438"/>
            <p14:sldId id="409"/>
            <p14:sldId id="414"/>
            <p14:sldId id="437"/>
            <p14:sldId id="418"/>
            <p14:sldId id="419"/>
            <p14:sldId id="410"/>
            <p14:sldId id="429"/>
            <p14:sldId id="421"/>
          </p14:sldIdLst>
        </p14:section>
        <p14:section name="Cryptocurrency Exchanges" id="{A435CF13-320E-424D-AE20-9CD94C8199E1}">
          <p14:sldIdLst>
            <p14:sldId id="439"/>
            <p14:sldId id="413"/>
            <p14:sldId id="424"/>
            <p14:sldId id="427"/>
            <p14:sldId id="422"/>
            <p14:sldId id="412"/>
            <p14:sldId id="436"/>
            <p14:sldId id="441"/>
            <p14:sldId id="442"/>
            <p14:sldId id="443"/>
            <p14:sldId id="444"/>
          </p14:sldIdLst>
        </p14:section>
        <p14:section name="Conclusion" id="{10E03AB1-9AA8-4E86-9A64-D741901E50A2}">
          <p14:sldIdLst>
            <p14:sldId id="349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A0E"/>
    <a:srgbClr val="F29B60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8" autoAdjust="0"/>
    <p:restoredTop sz="94066" autoAdjust="0"/>
  </p:normalViewPr>
  <p:slideViewPr>
    <p:cSldViewPr>
      <p:cViewPr varScale="1">
        <p:scale>
          <a:sx n="83" d="100"/>
          <a:sy n="83" d="100"/>
        </p:scale>
        <p:origin x="442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30-Jan-18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combination of two words: “alt” and “coin”. Alt is short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alternative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</a:t>
            </a:r>
            <a:endParaRPr lang="en-US" dirty="0"/>
          </a:p>
          <a:p>
            <a:r>
              <a:rPr lang="en-US" dirty="0"/>
              <a:t>Together they imply a category of cryptocurrency alternative to Bitcoin itself</a:t>
            </a:r>
          </a:p>
          <a:p>
            <a:r>
              <a:rPr lang="en-US" dirty="0"/>
              <a:t>Many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altcoins</a:t>
            </a:r>
            <a:r>
              <a:rPr lang="en-US" dirty="0"/>
              <a:t> are built up on the basic framework provided by Bitcoin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8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58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steps to buy and trade altcoins on an exchange</a:t>
            </a:r>
          </a:p>
          <a:p>
            <a:r>
              <a:rPr lang="en-US" dirty="0"/>
              <a:t>Buy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from Coinbase, </a:t>
            </a:r>
            <a:r>
              <a:rPr lang="en-US" dirty="0" err="1"/>
              <a:t>Bitpanda</a:t>
            </a:r>
            <a:r>
              <a:rPr lang="en-US" dirty="0"/>
              <a:t>, etc.</a:t>
            </a:r>
          </a:p>
          <a:p>
            <a:r>
              <a:rPr lang="en-US" dirty="0"/>
              <a:t>Send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to exchange such as Bittrex, Kraken, etc.</a:t>
            </a:r>
          </a:p>
          <a:p>
            <a:r>
              <a:rPr lang="en-US" dirty="0"/>
              <a:t>Trade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for Ripple for example. </a:t>
            </a:r>
          </a:p>
          <a:p>
            <a:r>
              <a:rPr lang="en-US" dirty="0"/>
              <a:t>Use the BTC/XRP (Bitcoin to Ripple)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pair</a:t>
            </a:r>
            <a:r>
              <a:rPr lang="en-US" dirty="0"/>
              <a:t> to buy XRP</a:t>
            </a:r>
          </a:p>
          <a:p>
            <a:r>
              <a:rPr lang="en-US" dirty="0"/>
              <a:t>There are different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trading pairs </a:t>
            </a:r>
            <a:r>
              <a:rPr lang="en-US" dirty="0"/>
              <a:t>but most common are BTC, LTC and ETH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trading pairs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9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Coinbase</a:t>
            </a:r>
            <a:r>
              <a:rPr lang="en-US" dirty="0"/>
              <a:t> operates with local banks in 32 different countries </a:t>
            </a:r>
            <a:endParaRPr lang="bg-BG" dirty="0"/>
          </a:p>
          <a:p>
            <a:r>
              <a:rPr lang="en-US" dirty="0"/>
              <a:t>There is a small fee for exchanging crypto </a:t>
            </a:r>
          </a:p>
          <a:p>
            <a:r>
              <a:rPr lang="en-US" dirty="0"/>
              <a:t>Sending and receiving bitcoin is free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Coinbase</a:t>
            </a:r>
            <a:r>
              <a:rPr lang="en-US" dirty="0"/>
              <a:t> is considered one of the most secure platforms </a:t>
            </a:r>
          </a:p>
          <a:p>
            <a:r>
              <a:rPr lang="en-US" dirty="0"/>
              <a:t>Coinbase is US based and is required to comply with US law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Coinbase </a:t>
            </a:r>
            <a:r>
              <a:rPr lang="en-US" dirty="0"/>
              <a:t>operates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GDAX exchange</a:t>
            </a:r>
            <a:r>
              <a:rPr lang="en-US" dirty="0"/>
              <a:t>, which is intended to focus on professional traders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86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Web-based with 4 integrated online wallets</a:t>
            </a:r>
          </a:p>
          <a:p>
            <a:r>
              <a:rPr lang="en-US" dirty="0"/>
              <a:t>Easy buying and selling Bitcoin, </a:t>
            </a:r>
            <a:r>
              <a:rPr lang="en-US" dirty="0" err="1"/>
              <a:t>Litecoin</a:t>
            </a:r>
            <a:r>
              <a:rPr lang="en-US" dirty="0"/>
              <a:t>, </a:t>
            </a:r>
            <a:r>
              <a:rPr lang="en-US" dirty="0" err="1"/>
              <a:t>Ethereum</a:t>
            </a:r>
            <a:r>
              <a:rPr lang="en-US" dirty="0"/>
              <a:t> and Dash</a:t>
            </a:r>
          </a:p>
          <a:p>
            <a:r>
              <a:rPr lang="en-US" dirty="0"/>
              <a:t>The user interface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BitPanda</a:t>
            </a:r>
            <a:r>
              <a:rPr lang="en-US" dirty="0"/>
              <a:t> is pretty sleek and intuitive</a:t>
            </a:r>
          </a:p>
          <a:p>
            <a:r>
              <a:rPr lang="en-US" dirty="0"/>
              <a:t>One of the most popular options to purchase Bitcoins around Europe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4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steps to buy and trade altcoins on an exchange</a:t>
            </a:r>
          </a:p>
          <a:p>
            <a:r>
              <a:rPr lang="en-US" dirty="0"/>
              <a:t>Buy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from Coinbase, </a:t>
            </a:r>
            <a:r>
              <a:rPr lang="en-US" dirty="0" err="1"/>
              <a:t>Bitpanda</a:t>
            </a:r>
            <a:r>
              <a:rPr lang="en-US" dirty="0"/>
              <a:t>, etc.</a:t>
            </a:r>
          </a:p>
          <a:p>
            <a:r>
              <a:rPr lang="en-US" dirty="0"/>
              <a:t>Send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to exchange such as Bittrex, Kraken, etc.</a:t>
            </a:r>
          </a:p>
          <a:p>
            <a:r>
              <a:rPr lang="en-US" dirty="0"/>
              <a:t>Trade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for Ripple for example. </a:t>
            </a:r>
          </a:p>
          <a:p>
            <a:r>
              <a:rPr lang="en-US" dirty="0"/>
              <a:t>Use the BTC/XRP (Bitcoin to Ripple)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pair</a:t>
            </a:r>
            <a:r>
              <a:rPr lang="en-US" dirty="0"/>
              <a:t> to buy XRP</a:t>
            </a:r>
          </a:p>
          <a:p>
            <a:r>
              <a:rPr lang="en-US" dirty="0"/>
              <a:t>There are different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trading pairs </a:t>
            </a:r>
            <a:r>
              <a:rPr lang="en-US" dirty="0"/>
              <a:t>but most common are BTC, LTC and ETH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trading pairs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1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30-Jan-18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2" descr="Academy">
            <a:extLst>
              <a:ext uri="{FF2B5EF4-FFF2-40B4-BE49-F238E27FC236}">
                <a16:creationId xmlns:a16="http://schemas.microsoft.com/office/drawing/2014/main" xmlns="" id="{E2C20EE3-2BA3-4D8D-A897-8FCDADA889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713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xmlns="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xmlns="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713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kingsland.academy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itcoin.org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hyperlink" Target="https://getmonero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raken.com/" TargetMode="External"/><Relationship Id="rId3" Type="http://schemas.openxmlformats.org/officeDocument/2006/relationships/hyperlink" Target="https://en.bitcoin.it/wiki/Altcoin" TargetMode="External"/><Relationship Id="rId7" Type="http://schemas.openxmlformats.org/officeDocument/2006/relationships/hyperlink" Target="https://bittrex.com/Home/Markets" TargetMode="External"/><Relationship Id="rId2" Type="http://schemas.openxmlformats.org/officeDocument/2006/relationships/hyperlink" Target="https://coinmarketc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inbase.com/" TargetMode="External"/><Relationship Id="rId5" Type="http://schemas.openxmlformats.org/officeDocument/2006/relationships/hyperlink" Target="https://www.bitpanda.com/" TargetMode="External"/><Relationship Id="rId4" Type="http://schemas.openxmlformats.org/officeDocument/2006/relationships/hyperlink" Target="https://coincentral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s://www.coinbase.com/" TargetMode="External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raken.com/" TargetMode="External"/><Relationship Id="rId5" Type="http://schemas.openxmlformats.org/officeDocument/2006/relationships/hyperlink" Target="https://bittrex.com/" TargetMode="External"/><Relationship Id="rId4" Type="http://schemas.openxmlformats.org/officeDocument/2006/relationships/hyperlink" Target="https://www.bitpanda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8612" y="457200"/>
            <a:ext cx="9891499" cy="1476352"/>
          </a:xfrm>
        </p:spPr>
        <p:txBody>
          <a:bodyPr>
            <a:normAutofit/>
          </a:bodyPr>
          <a:lstStyle/>
          <a:p>
            <a:r>
              <a:rPr lang="en-US" dirty="0"/>
              <a:t>Cryptocurrency Exchanges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98612" y="1965299"/>
            <a:ext cx="9891499" cy="131130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Platforms for Trading Cryptocurrencies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5" y="4648200"/>
            <a:ext cx="3187613" cy="506796"/>
          </a:xfrm>
        </p:spPr>
        <p:txBody>
          <a:bodyPr/>
          <a:lstStyle/>
          <a:p>
            <a:r>
              <a:rPr lang="en-US" noProof="1"/>
              <a:t>Ilin Kazandzhiev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7" y="5113190"/>
            <a:ext cx="3187614" cy="444343"/>
          </a:xfrm>
        </p:spPr>
        <p:txBody>
          <a:bodyPr/>
          <a:lstStyle/>
          <a:p>
            <a:r>
              <a:rPr lang="en-US" dirty="0"/>
              <a:t>Technical Writer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xmlns="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9" y="350520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xmlns="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3329932"/>
            <a:ext cx="7108984" cy="311012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Свързано изображение">
            <a:hlinkClick r:id="rId6"/>
            <a:extLst>
              <a:ext uri="{FF2B5EF4-FFF2-40B4-BE49-F238E27FC236}">
                <a16:creationId xmlns:a16="http://schemas.microsoft.com/office/drawing/2014/main" xmlns="" id="{388B9F72-C11E-40D0-9D21-B07102C1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633934"/>
            <a:ext cx="863090" cy="86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FA82683-FB69-4000-A004-F106B65FE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310" y="3529425"/>
            <a:ext cx="890093" cy="1097375"/>
          </a:xfrm>
          <a:prstGeom prst="rect">
            <a:avLst/>
          </a:prstGeom>
        </p:spPr>
      </p:pic>
      <p:pic>
        <p:nvPicPr>
          <p:cNvPr id="15" name="Picture 20" descr="Резултат с изображение за monero logo png">
            <a:hlinkClick r:id="rId9"/>
            <a:extLst>
              <a:ext uri="{FF2B5EF4-FFF2-40B4-BE49-F238E27FC236}">
                <a16:creationId xmlns:a16="http://schemas.microsoft.com/office/drawing/2014/main" xmlns="" id="{1C37DA32-D4BA-48CA-962A-5E8528E5C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826">
            <a:off x="10584805" y="4165677"/>
            <a:ext cx="672296" cy="6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Свързано изображение">
            <a:extLst>
              <a:ext uri="{FF2B5EF4-FFF2-40B4-BE49-F238E27FC236}">
                <a16:creationId xmlns:a16="http://schemas.microsoft.com/office/drawing/2014/main" xmlns="" id="{E8D39F62-49F9-40F4-9765-54A0A7F89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0594">
            <a:off x="5969786" y="3585220"/>
            <a:ext cx="865635" cy="8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227599" cy="5570355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Slow</a:t>
            </a:r>
            <a:r>
              <a:rPr lang="en-US" dirty="0" smtClean="0"/>
              <a:t> </a:t>
            </a:r>
            <a:r>
              <a:rPr lang="en-US" dirty="0"/>
              <a:t>Customer Support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Limited</a:t>
            </a:r>
            <a:r>
              <a:rPr lang="en-US" dirty="0"/>
              <a:t> Currencies Available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F57F8980-1FB7-47F1-AA6B-8308C5A3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Coinbase: Cons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1151120"/>
            <a:ext cx="6172200" cy="499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2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BitPanda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037" y="1313360"/>
            <a:ext cx="10544175" cy="493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81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426076"/>
          </a:xfrm>
        </p:spPr>
        <p:txBody>
          <a:bodyPr/>
          <a:lstStyle/>
          <a:p>
            <a:r>
              <a:rPr lang="en-US" dirty="0"/>
              <a:t>4 integrated online wallets</a:t>
            </a:r>
          </a:p>
          <a:p>
            <a:r>
              <a:rPr lang="en-US" dirty="0"/>
              <a:t>Easy buying and selling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Litecoin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</a:t>
            </a:r>
          </a:p>
          <a:p>
            <a:r>
              <a:rPr lang="en-US" dirty="0"/>
              <a:t>One of the most popular options to purchase Bitcoins around Europe</a:t>
            </a:r>
            <a:endParaRPr lang="bg-BG" dirty="0"/>
          </a:p>
          <a:p>
            <a:endParaRPr lang="bg-BG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BitPanda</a:t>
            </a:r>
          </a:p>
        </p:txBody>
      </p:sp>
      <p:pic>
        <p:nvPicPr>
          <p:cNvPr id="4098" name="Picture 2" descr="C:\Users\FiReDeSiRe\Desktop\Blockchain Camp SoftUni\Day 3\materials\DQmcDddCUjVQD5YX7rq187RZtWUNkRuHm8Kth8zcMLNcSm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91484" y="3886200"/>
            <a:ext cx="6202680" cy="218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78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BitPanda: 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998999" cy="5570355"/>
          </a:xfrm>
        </p:spPr>
        <p:txBody>
          <a:bodyPr/>
          <a:lstStyle/>
          <a:p>
            <a:pPr fontAlgn="base"/>
            <a:r>
              <a:rPr lang="en-US" dirty="0" smtClean="0"/>
              <a:t>Wide </a:t>
            </a:r>
            <a:r>
              <a:rPr lang="en-US" dirty="0"/>
              <a:t>variety of payment options </a:t>
            </a:r>
          </a:p>
          <a:p>
            <a:pPr fontAlgn="base"/>
            <a:r>
              <a:rPr lang="en-US" dirty="0"/>
              <a:t>Relatively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low fees </a:t>
            </a:r>
          </a:p>
          <a:p>
            <a:pPr fontAlgn="base"/>
            <a:r>
              <a:rPr lang="en-US" dirty="0"/>
              <a:t>Beginner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friendly</a:t>
            </a:r>
            <a:r>
              <a:rPr lang="en-US" dirty="0"/>
              <a:t> </a:t>
            </a:r>
          </a:p>
          <a:p>
            <a:pPr fontAlgn="base"/>
            <a:r>
              <a:rPr lang="en-US" dirty="0"/>
              <a:t>Accepts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Credit / Debit</a:t>
            </a:r>
            <a:r>
              <a:rPr lang="en-US" dirty="0"/>
              <a:t> Cards</a:t>
            </a:r>
          </a:p>
          <a:p>
            <a:endParaRPr lang="en-US" dirty="0"/>
          </a:p>
        </p:txBody>
      </p:sp>
      <p:pic>
        <p:nvPicPr>
          <p:cNvPr id="3074" name="Picture 2" descr="C:\Users\FiReDeSiRe\Desktop\Blockchain Camp SoftUni\Day 3\materials\EUR_wallet_FB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1155739"/>
            <a:ext cx="7010400" cy="3662934"/>
          </a:xfrm>
          <a:prstGeom prst="roundRect">
            <a:avLst>
              <a:gd name="adj" fmla="val 178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5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Not </a:t>
            </a:r>
            <a:r>
              <a:rPr lang="en-US" dirty="0"/>
              <a:t>available Worldwide </a:t>
            </a:r>
          </a:p>
          <a:p>
            <a:pPr fontAlgn="base"/>
            <a:r>
              <a:rPr lang="en-US" dirty="0"/>
              <a:t>Fees are not stated explicitly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BitPanda: 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6A26791-2E6E-4A44-8CC8-DC3C2D57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3505200"/>
            <a:ext cx="9011162" cy="2438400"/>
          </a:xfrm>
          <a:prstGeom prst="roundRect">
            <a:avLst>
              <a:gd name="adj" fmla="val 1261"/>
            </a:avLst>
          </a:prstGeom>
        </p:spPr>
      </p:pic>
    </p:spTree>
    <p:extLst>
      <p:ext uri="{BB962C8B-B14F-4D97-AF65-F5344CB8AC3E}">
        <p14:creationId xmlns:p14="http://schemas.microsoft.com/office/powerpoint/2010/main" val="317126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2812" y="5427800"/>
            <a:ext cx="10363200" cy="820600"/>
          </a:xfrm>
        </p:spPr>
        <p:txBody>
          <a:bodyPr/>
          <a:lstStyle/>
          <a:p>
            <a:r>
              <a:rPr lang="en-US" dirty="0"/>
              <a:t>Cryptocurrency Exchange Platforms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31" y="1905000"/>
            <a:ext cx="8563261" cy="305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0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Kraken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226" y="1382029"/>
            <a:ext cx="10676659" cy="47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24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665999" cy="5570355"/>
          </a:xfrm>
        </p:spPr>
        <p:txBody>
          <a:bodyPr>
            <a:normAutofit/>
          </a:bodyPr>
          <a:lstStyle/>
          <a:p>
            <a:r>
              <a:rPr lang="en-US" dirty="0"/>
              <a:t>Bitcoin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margin trading </a:t>
            </a:r>
          </a:p>
          <a:p>
            <a:r>
              <a:rPr lang="en-US" dirty="0"/>
              <a:t>iOS mobile app for trading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Leveraged trading </a:t>
            </a:r>
            <a:r>
              <a:rPr lang="en-US" dirty="0"/>
              <a:t>up to 5x</a:t>
            </a:r>
          </a:p>
          <a:p>
            <a:r>
              <a:rPr lang="en-US" dirty="0"/>
              <a:t>Security with 2FA and encryption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Trading</a:t>
            </a:r>
            <a:r>
              <a:rPr lang="en-US" dirty="0"/>
              <a:t> tools provide a more robust functionality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Kraken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7752" y="3733800"/>
            <a:ext cx="4847320" cy="255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35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47599" cy="5478279"/>
          </a:xfrm>
        </p:spPr>
        <p:txBody>
          <a:bodyPr/>
          <a:lstStyle/>
          <a:p>
            <a:pPr fontAlgn="base">
              <a:lnSpc>
                <a:spcPct val="125000"/>
              </a:lnSpc>
            </a:pPr>
            <a:r>
              <a:rPr lang="en-US" b="1" dirty="0" smtClean="0">
                <a:solidFill>
                  <a:srgbClr val="F3BE60"/>
                </a:solidFill>
              </a:rPr>
              <a:t>Pros</a:t>
            </a:r>
            <a:endParaRPr lang="en-US" b="1" dirty="0">
              <a:solidFill>
                <a:srgbClr val="F3BE60"/>
              </a:solidFill>
            </a:endParaRPr>
          </a:p>
          <a:p>
            <a:pPr lvl="1" fontAlgn="base"/>
            <a:r>
              <a:rPr lang="en-US" dirty="0"/>
              <a:t>Beginner friendliness</a:t>
            </a:r>
          </a:p>
          <a:p>
            <a:pPr lvl="1" fontAlgn="base"/>
            <a:r>
              <a:rPr lang="en-US" dirty="0"/>
              <a:t>Low fees</a:t>
            </a:r>
          </a:p>
          <a:p>
            <a:pPr lvl="1" fontAlgn="base"/>
            <a:r>
              <a:rPr lang="en-US" dirty="0"/>
              <a:t>Payment methods</a:t>
            </a:r>
          </a:p>
          <a:p>
            <a:pPr fontAlgn="base">
              <a:lnSpc>
                <a:spcPct val="125000"/>
              </a:lnSpc>
            </a:pPr>
            <a:r>
              <a:rPr lang="en-US" b="1" dirty="0">
                <a:solidFill>
                  <a:srgbClr val="F3BE60"/>
                </a:solidFill>
              </a:rPr>
              <a:t>Cons</a:t>
            </a:r>
          </a:p>
          <a:p>
            <a:pPr lvl="1" fontAlgn="base"/>
            <a:r>
              <a:rPr lang="en-US" dirty="0"/>
              <a:t>Customer support</a:t>
            </a:r>
          </a:p>
          <a:p>
            <a:pPr fontAlgn="base">
              <a:lnSpc>
                <a:spcPct val="85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Kraken: Pros &amp; Cons</a:t>
            </a:r>
          </a:p>
        </p:txBody>
      </p:sp>
      <p:pic>
        <p:nvPicPr>
          <p:cNvPr id="5" name="Picture 2" descr="C:\Users\FiReDeSiRe\Desktop\Blockchain Camp SoftUni\Day 3\materials\6d0d987c172871505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864" y="3429000"/>
            <a:ext cx="6149838" cy="280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89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Bittrex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140" y="1676400"/>
            <a:ext cx="10806545" cy="437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5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Altcoins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Platforms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Buying </a:t>
            </a:r>
            <a:r>
              <a:rPr lang="en-US" dirty="0"/>
              <a:t>Cryptocurrency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Exchanges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Trading </a:t>
            </a:r>
            <a:r>
              <a:rPr lang="en-US" dirty="0"/>
              <a:t>Cryptocurrency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xmlns="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066212" y="4224471"/>
            <a:ext cx="2207400" cy="22074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45" y="1329963"/>
            <a:ext cx="428413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8BDBEF3-C971-44D7-9E3A-263DD8702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3653" y="3642405"/>
            <a:ext cx="5002559" cy="30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Biggest crypto exchange</a:t>
            </a:r>
            <a:endParaRPr lang="en-US" dirty="0"/>
          </a:p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Bitcoin, </a:t>
            </a:r>
            <a:r>
              <a:rPr lang="en-US" sz="3600" noProof="1">
                <a:solidFill>
                  <a:schemeClr val="tx2">
                    <a:lumMod val="75000"/>
                  </a:schemeClr>
                </a:solidFill>
              </a:rPr>
              <a:t>Litecoin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600" noProof="1">
                <a:solidFill>
                  <a:schemeClr val="tx2">
                    <a:lumMod val="75000"/>
                  </a:schemeClr>
                </a:solidFill>
              </a:rPr>
              <a:t>Ethereum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USDT markets</a:t>
            </a:r>
            <a:endParaRPr lang="bg-BG" dirty="0"/>
          </a:p>
          <a:p>
            <a:r>
              <a:rPr lang="en-US" dirty="0"/>
              <a:t>Multi wallets for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250+ altcoins</a:t>
            </a:r>
          </a:p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Bittrex</a:t>
            </a:r>
            <a:r>
              <a:rPr lang="en-US" dirty="0"/>
              <a:t> is not so beginner friendly</a:t>
            </a:r>
          </a:p>
          <a:p>
            <a:r>
              <a:rPr lang="en-US" dirty="0"/>
              <a:t>Mobile app is not available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Bittrex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930017-C186-4DAD-9865-FE2421D2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812" y="44196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5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25000"/>
              </a:lnSpc>
            </a:pPr>
            <a:r>
              <a:rPr lang="en-US" b="1" dirty="0" smtClean="0">
                <a:solidFill>
                  <a:srgbClr val="F3BE60"/>
                </a:solidFill>
              </a:rPr>
              <a:t>Pros</a:t>
            </a:r>
            <a:endParaRPr lang="en-US" b="1" dirty="0">
              <a:solidFill>
                <a:srgbClr val="F3BE60"/>
              </a:solidFill>
            </a:endParaRPr>
          </a:p>
          <a:p>
            <a:pPr lvl="1" fontAlgn="base"/>
            <a:r>
              <a:rPr lang="en-US" dirty="0"/>
              <a:t>250+ Trading Pairs</a:t>
            </a:r>
          </a:p>
          <a:p>
            <a:pPr lvl="1" fontAlgn="base"/>
            <a:r>
              <a:rPr lang="en-US" dirty="0"/>
              <a:t>Better customer support than Poloniex</a:t>
            </a:r>
          </a:p>
          <a:p>
            <a:pPr lvl="1" fontAlgn="base"/>
            <a:r>
              <a:rPr lang="en-US" dirty="0"/>
              <a:t>Easy to achieve basic account verification</a:t>
            </a:r>
          </a:p>
          <a:p>
            <a:pPr fontAlgn="base">
              <a:lnSpc>
                <a:spcPct val="125000"/>
              </a:lnSpc>
            </a:pPr>
            <a:r>
              <a:rPr lang="en-US" b="1" dirty="0">
                <a:solidFill>
                  <a:srgbClr val="F3BE60"/>
                </a:solidFill>
              </a:rPr>
              <a:t>Cons</a:t>
            </a:r>
          </a:p>
          <a:p>
            <a:pPr lvl="1" fontAlgn="base"/>
            <a:r>
              <a:rPr lang="en-US" dirty="0"/>
              <a:t>No fiat trading available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Bittrex: Pros &amp; Cons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930017-C186-4DAD-9865-FE2421D2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812" y="44196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19627B2-5045-4F1A-A1B3-EA54725D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Trading on Bittrex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9D2DA0F-3C5F-41B8-A9BE-C61FBEA98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7" name="Picture 2" descr="C:\Users\FiReDeSiRe\Desktop\Blockchain Camp SoftUni\Day 3\materials\maxresdefault.jpg">
            <a:extLst>
              <a:ext uri="{FF2B5EF4-FFF2-40B4-BE49-F238E27FC236}">
                <a16:creationId xmlns:a16="http://schemas.microsoft.com/office/drawing/2014/main" xmlns="" id="{703DF4E0-AB54-43E1-A5BE-D091A2AE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2" y="1323201"/>
            <a:ext cx="5689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4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a cryptocurrency wallet</a:t>
            </a:r>
          </a:p>
          <a:p>
            <a:pPr lvl="1"/>
            <a:r>
              <a:rPr lang="en-US" dirty="0"/>
              <a:t>E.g. hardware wallet or desktop / mobile software wallet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Buy</a:t>
            </a:r>
            <a:r>
              <a:rPr lang="en-US" dirty="0"/>
              <a:t> Bitcoins / altcoins into your wallet</a:t>
            </a:r>
          </a:p>
          <a:p>
            <a:pPr lvl="1"/>
            <a:r>
              <a:rPr lang="en-US" dirty="0"/>
              <a:t>E.g. from Coinbase, Bitpanda, ShapeShift (inside the wallet),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Trade</a:t>
            </a:r>
            <a:r>
              <a:rPr lang="en-US" dirty="0"/>
              <a:t> Bitcoins / altcoins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</a:t>
            </a:r>
            <a:r>
              <a:rPr lang="en-US" dirty="0"/>
              <a:t> some amount to an exchange such as Bittrex, Kraken, etc.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Trade</a:t>
            </a:r>
            <a:r>
              <a:rPr lang="en-US" dirty="0"/>
              <a:t> the coins inside your exchange account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Transfer</a:t>
            </a:r>
            <a:r>
              <a:rPr lang="en-US" dirty="0"/>
              <a:t> back your coins into your personal wallet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to Buy and Trade Bitcoin</a:t>
            </a:r>
          </a:p>
        </p:txBody>
      </p:sp>
    </p:spTree>
    <p:extLst>
      <p:ext uri="{BB962C8B-B14F-4D97-AF65-F5344CB8AC3E}">
        <p14:creationId xmlns:p14="http://schemas.microsoft.com/office/powerpoint/2010/main" val="219096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Bitfinex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295400"/>
            <a:ext cx="11304359" cy="44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5141999" cy="396239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Exchange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Margin </a:t>
            </a:r>
            <a:r>
              <a:rPr lang="en-US" dirty="0" smtClean="0"/>
              <a:t>Trading</a:t>
            </a:r>
            <a:endParaRPr lang="bg-BG" dirty="0" smtClean="0"/>
          </a:p>
          <a:p>
            <a:r>
              <a:rPr lang="en-US" dirty="0"/>
              <a:t>Margin Funding</a:t>
            </a:r>
          </a:p>
          <a:p>
            <a:r>
              <a:rPr lang="en-US" dirty="0"/>
              <a:t>Order Types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Customizable</a:t>
            </a:r>
            <a:r>
              <a:rPr lang="en-US" dirty="0"/>
              <a:t> Interface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Security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smtClean="0"/>
              <a:t>Bitfinex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02223" y="990600"/>
            <a:ext cx="5141999" cy="3962399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Advanced Chart Tools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Visualize</a:t>
            </a:r>
            <a:r>
              <a:rPr lang="en-US" dirty="0" smtClean="0"/>
              <a:t> your orders, positions, and price alerts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Drag</a:t>
            </a:r>
            <a:r>
              <a:rPr lang="en-US" dirty="0" smtClean="0"/>
              <a:t> to change price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Tap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 smtClean="0"/>
              <a:t> order properties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See your position profits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17" y="5117862"/>
            <a:ext cx="6155590" cy="1570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98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19200"/>
            <a:ext cx="8494800" cy="550227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Buying</a:t>
            </a:r>
            <a:r>
              <a:rPr lang="en-US" dirty="0"/>
              <a:t> cryptocurrencies for fiat money requires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credit card 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wire transfer </a:t>
            </a:r>
            <a:r>
              <a:rPr lang="en-US" dirty="0"/>
              <a:t>+ identity verification (usually)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Selling</a:t>
            </a:r>
            <a:r>
              <a:rPr lang="en-US" dirty="0"/>
              <a:t> cryptocurrencies for fiat money requires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IBAN </a:t>
            </a:r>
            <a:r>
              <a:rPr lang="en-US" dirty="0"/>
              <a:t>(for wire transfer) + identity verification (sometimes)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Trading</a:t>
            </a:r>
            <a:r>
              <a:rPr lang="en-US" dirty="0"/>
              <a:t> is performed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trading platforms </a:t>
            </a:r>
            <a:r>
              <a:rPr lang="en-US" dirty="0"/>
              <a:t>like Bittrex / Kraken / </a:t>
            </a:r>
            <a:r>
              <a:rPr lang="en-US" noProof="1"/>
              <a:t>Bitfinex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xmlns="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360" y="4576452"/>
            <a:ext cx="1238924" cy="1700484"/>
          </a:xfrm>
          <a:prstGeom prst="rect">
            <a:avLst/>
          </a:prstGeom>
        </p:spPr>
      </p:pic>
      <p:pic>
        <p:nvPicPr>
          <p:cNvPr id="7170" name="Picture 2" descr="C:\Users\FiReDeSiRe\Desktop\Blockchain Camp SoftUni\Day 3\materials\rare-altcoin-cryptocurrency-exchanges-720x4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64" y="2995246"/>
            <a:ext cx="2289517" cy="12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iReDeSiRe\Desktop\Blockchain Camp SoftUni\Day 3\materials\shutterstock_721585438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8080A"/>
              </a:clrFrom>
              <a:clrTo>
                <a:srgbClr val="08080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369" y="971046"/>
            <a:ext cx="2770909" cy="18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http://www.kingsland.academy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Cryptocurrency Exchanges</a:t>
            </a:r>
          </a:p>
        </p:txBody>
      </p:sp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https://coinmarketcap</a:t>
            </a:r>
            <a:r>
              <a:rPr lang="en-US">
                <a:hlinkClick r:id="rId2"/>
              </a:rPr>
              <a:t>.com</a:t>
            </a:r>
            <a:endParaRPr lang="en-US" dirty="0"/>
          </a:p>
          <a:p>
            <a:r>
              <a:rPr lang="en-US" dirty="0">
                <a:hlinkClick r:id="rId3"/>
              </a:rPr>
              <a:t>https://en.bitcoin.it/wiki/Altcoin</a:t>
            </a:r>
            <a:endParaRPr lang="en-US" dirty="0"/>
          </a:p>
          <a:p>
            <a:r>
              <a:rPr lang="en-US" u="sng" dirty="0">
                <a:hlinkClick r:id="rId4"/>
              </a:rPr>
              <a:t>https://coincentral.com</a:t>
            </a:r>
            <a:endParaRPr lang="en-US" u="sng" dirty="0"/>
          </a:p>
          <a:p>
            <a:pPr lvl="0"/>
            <a:r>
              <a:rPr lang="en-US" dirty="0">
                <a:hlinkClick r:id="rId5"/>
              </a:rPr>
              <a:t>https://www.bitpanda.com</a:t>
            </a:r>
            <a:endParaRPr lang="en-US" dirty="0"/>
          </a:p>
          <a:p>
            <a:pPr lvl="0"/>
            <a:r>
              <a:rPr lang="en-US" dirty="0">
                <a:hlinkClick r:id="rId6"/>
              </a:rPr>
              <a:t>https://www.coinbase.com</a:t>
            </a:r>
            <a:endParaRPr lang="en-US" dirty="0"/>
          </a:p>
          <a:p>
            <a:pPr lvl="0"/>
            <a:r>
              <a:rPr lang="en-US" dirty="0">
                <a:hlinkClick r:id="rId7"/>
              </a:rPr>
              <a:t>https://bittrex.com/Home/Markets</a:t>
            </a:r>
            <a:endParaRPr lang="en-US" dirty="0"/>
          </a:p>
          <a:p>
            <a:pPr lvl="0"/>
            <a:r>
              <a:rPr lang="en-US" dirty="0">
                <a:hlinkClick r:id="rId8"/>
              </a:rPr>
              <a:t>https://www.kraken.com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Combination of two words: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</a:t>
            </a:r>
            <a:r>
              <a:rPr lang="en-US" dirty="0"/>
              <a:t>” and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Alt is short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alternative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</a:t>
            </a:r>
            <a:endParaRPr lang="en-US" dirty="0"/>
          </a:p>
          <a:p>
            <a:r>
              <a:rPr lang="en-US" sz="3600" dirty="0"/>
              <a:t>Examples</a:t>
            </a:r>
          </a:p>
          <a:p>
            <a:pPr lvl="1"/>
            <a:r>
              <a:rPr lang="en-US" sz="3400" dirty="0"/>
              <a:t>Ethereum</a:t>
            </a:r>
          </a:p>
          <a:p>
            <a:pPr lvl="1"/>
            <a:r>
              <a:rPr lang="en-US" sz="3400" noProof="1"/>
              <a:t>Litecoin</a:t>
            </a:r>
          </a:p>
          <a:p>
            <a:pPr lvl="1"/>
            <a:r>
              <a:rPr lang="en-US" sz="3400" dirty="0"/>
              <a:t>DASH</a:t>
            </a:r>
          </a:p>
          <a:p>
            <a:pPr lvl="1"/>
            <a:r>
              <a:rPr lang="en-US" sz="3400" noProof="1"/>
              <a:t>Monero</a:t>
            </a:r>
          </a:p>
          <a:p>
            <a:pPr lvl="1"/>
            <a:r>
              <a:rPr lang="en-US" sz="3400" noProof="1"/>
              <a:t>Steem</a:t>
            </a:r>
            <a:r>
              <a:rPr lang="en-US" sz="34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Altcoins Concept</a:t>
            </a:r>
          </a:p>
        </p:txBody>
      </p:sp>
      <p:pic>
        <p:nvPicPr>
          <p:cNvPr id="5" name="Picture 2" descr="C:\Users\FiReDeSiRe\Desktop\Blockchain Camp SoftUni\Day 3\materials\what-is-an-altco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9412" y="2971800"/>
            <a:ext cx="7265602" cy="3150320"/>
          </a:xfrm>
          <a:prstGeom prst="roundRect">
            <a:avLst>
              <a:gd name="adj" fmla="val 75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84" y="3220064"/>
            <a:ext cx="35302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70" y="3882418"/>
            <a:ext cx="44005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34" y="4602287"/>
            <a:ext cx="41452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88" y="5323587"/>
            <a:ext cx="40702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88" y="6011859"/>
            <a:ext cx="45162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4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5C9B6E-11C6-44A6-81AE-BDF4D88A5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6067645-14D2-4CA5-936A-C9403F39E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818399" cy="5570355"/>
          </a:xfrm>
        </p:spPr>
        <p:txBody>
          <a:bodyPr>
            <a:normAutofit/>
          </a:bodyPr>
          <a:lstStyle/>
          <a:p>
            <a:r>
              <a:rPr lang="en-US" dirty="0"/>
              <a:t>Examples of platforms for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buying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selling</a:t>
            </a:r>
            <a:r>
              <a:rPr lang="en-US" dirty="0"/>
              <a:t> Bitcoins / altcoins for fiat money</a:t>
            </a:r>
          </a:p>
          <a:p>
            <a:pPr lvl="1"/>
            <a:r>
              <a:rPr lang="en-US" noProof="1"/>
              <a:t>Coinbase – </a:t>
            </a:r>
            <a:r>
              <a:rPr lang="en-US" noProof="1">
                <a:hlinkClick r:id="rId3"/>
              </a:rPr>
              <a:t>coinbase.com</a:t>
            </a:r>
            <a:r>
              <a:rPr lang="en-US" noProof="1"/>
              <a:t> </a:t>
            </a:r>
            <a:endParaRPr lang="en-US" dirty="0"/>
          </a:p>
          <a:p>
            <a:pPr lvl="1"/>
            <a:r>
              <a:rPr lang="en-US" noProof="1"/>
              <a:t>Bitpanda – </a:t>
            </a:r>
            <a:r>
              <a:rPr lang="en-US" noProof="1">
                <a:hlinkClick r:id="rId4"/>
              </a:rPr>
              <a:t>bitpanda.com</a:t>
            </a:r>
            <a:endParaRPr lang="en-US" noProof="1"/>
          </a:p>
          <a:p>
            <a:r>
              <a:rPr lang="en-US" dirty="0"/>
              <a:t>Examples of exchanges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trading</a:t>
            </a:r>
          </a:p>
          <a:p>
            <a:pPr lvl="1"/>
            <a:r>
              <a:rPr lang="en-US" noProof="1"/>
              <a:t>Bittrex – </a:t>
            </a:r>
            <a:r>
              <a:rPr lang="en-US" noProof="1">
                <a:hlinkClick r:id="rId5"/>
              </a:rPr>
              <a:t>bittrex.com</a:t>
            </a:r>
            <a:endParaRPr lang="en-US" noProof="1"/>
          </a:p>
          <a:p>
            <a:pPr lvl="1"/>
            <a:r>
              <a:rPr lang="en-US" noProof="1"/>
              <a:t>Kraken – </a:t>
            </a:r>
            <a:r>
              <a:rPr lang="en-US" noProof="1">
                <a:hlinkClick r:id="rId6"/>
              </a:rPr>
              <a:t>kraken.com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892ECEA-3837-46A9-9481-27BCE8FF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Cryptocurrency Exchanges</a:t>
            </a:r>
            <a:endParaRPr lang="en-US" dirty="0"/>
          </a:p>
        </p:txBody>
      </p:sp>
      <p:pic>
        <p:nvPicPr>
          <p:cNvPr id="2051" name="Picture 3" descr="C:\Users\FiReDeSiRe\Desktop\Blockchain Camp SoftUni\Day 3\materials\buying-bitcoi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78" y="1347969"/>
            <a:ext cx="3838514" cy="18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981725"/>
            <a:ext cx="3840480" cy="1933858"/>
          </a:xfrm>
          <a:prstGeom prst="rect">
            <a:avLst/>
          </a:prstGeom>
          <a:noFill/>
          <a:ln w="9525">
            <a:solidFill>
              <a:schemeClr val="bg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70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a cryptocurrency wallet</a:t>
            </a:r>
          </a:p>
          <a:p>
            <a:pPr lvl="1"/>
            <a:r>
              <a:rPr lang="en-US" dirty="0"/>
              <a:t>E.g. hardware wallet or desktop / mobile software wallet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Buy</a:t>
            </a:r>
            <a:r>
              <a:rPr lang="en-US" dirty="0"/>
              <a:t> Bitcoins / altcoins into your wallet</a:t>
            </a:r>
          </a:p>
          <a:p>
            <a:pPr lvl="1"/>
            <a:r>
              <a:rPr lang="en-US" dirty="0"/>
              <a:t>E.g. from Coinbase, Bitpanda, ShapeShift (inside the wallet),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Trade</a:t>
            </a:r>
            <a:r>
              <a:rPr lang="en-US" dirty="0"/>
              <a:t> Bitcoins / altcoins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</a:t>
            </a:r>
            <a:r>
              <a:rPr lang="en-US" dirty="0"/>
              <a:t> some amount to an exchange such as Bittrex, Kraken, etc.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Trade</a:t>
            </a:r>
            <a:r>
              <a:rPr lang="en-US" dirty="0"/>
              <a:t> the coins inside your exchange account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Transfer</a:t>
            </a:r>
            <a:r>
              <a:rPr lang="en-US" dirty="0"/>
              <a:t> back your coins into your personal wallet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to Buy and Trade Bitcoin</a:t>
            </a:r>
          </a:p>
        </p:txBody>
      </p:sp>
    </p:spTree>
    <p:extLst>
      <p:ext uri="{BB962C8B-B14F-4D97-AF65-F5344CB8AC3E}">
        <p14:creationId xmlns:p14="http://schemas.microsoft.com/office/powerpoint/2010/main" val="36962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2812" y="5351600"/>
            <a:ext cx="10363200" cy="820600"/>
          </a:xfrm>
        </p:spPr>
        <p:txBody>
          <a:bodyPr/>
          <a:lstStyle/>
          <a:p>
            <a:r>
              <a:rPr lang="en-US" dirty="0"/>
              <a:t>Cryptocurrency Buying Platforms</a:t>
            </a:r>
          </a:p>
        </p:txBody>
      </p:sp>
      <p:pic>
        <p:nvPicPr>
          <p:cNvPr id="5122" name="Picture 2" descr="C:\Users\FiReDeSiRe\Desktop\Blockchain Camp SoftUni\Day 3\materials\shutterstock_5664991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57" y="1468627"/>
            <a:ext cx="6188710" cy="348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5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Coinbase</a:t>
            </a:r>
          </a:p>
        </p:txBody>
      </p:sp>
      <p:pic>
        <p:nvPicPr>
          <p:cNvPr id="2050" name="Picture 2" descr="C:\Users\FiReDeSiRe\Desktop\Blockchain Camp SoftUni\Day 3\materials\buy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3411" y="1183295"/>
            <a:ext cx="8382002" cy="513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56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433" y="1219200"/>
            <a:ext cx="6736179" cy="5265555"/>
          </a:xfrm>
        </p:spPr>
        <p:txBody>
          <a:bodyPr>
            <a:normAutofit/>
          </a:bodyPr>
          <a:lstStyle/>
          <a:p>
            <a:r>
              <a:rPr lang="en-US" dirty="0"/>
              <a:t>There is a small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fee</a:t>
            </a:r>
            <a:r>
              <a:rPr lang="en-US" dirty="0"/>
              <a:t> for</a:t>
            </a:r>
            <a:br>
              <a:rPr lang="en-US" dirty="0"/>
            </a:br>
            <a:r>
              <a:rPr lang="en-US" dirty="0"/>
              <a:t>exchanging cryptocurrencies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Coinbase</a:t>
            </a:r>
            <a:r>
              <a:rPr lang="en-US" dirty="0"/>
              <a:t> is US based</a:t>
            </a:r>
          </a:p>
          <a:p>
            <a:pPr lvl="1"/>
            <a:r>
              <a:rPr lang="en-US" dirty="0"/>
              <a:t>Required to comply with US law</a:t>
            </a:r>
          </a:p>
          <a:p>
            <a:pPr lvl="1"/>
            <a:r>
              <a:rPr lang="en-US" dirty="0"/>
              <a:t>Considered as one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most secure </a:t>
            </a:r>
            <a:r>
              <a:rPr lang="en-US" dirty="0"/>
              <a:t>platforms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Coinbase </a:t>
            </a:r>
            <a:r>
              <a:rPr lang="en-US" dirty="0"/>
              <a:t>operates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GDAX exchange</a:t>
            </a:r>
            <a:r>
              <a:rPr lang="en-US" dirty="0"/>
              <a:t> (for professional traders)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Coinbase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9695" y="1371600"/>
            <a:ext cx="536330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4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Excellent</a:t>
            </a:r>
            <a:r>
              <a:rPr lang="en-US" dirty="0" smtClean="0"/>
              <a:t> </a:t>
            </a:r>
            <a:r>
              <a:rPr lang="en-US" dirty="0"/>
              <a:t>Reputation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FDIC</a:t>
            </a:r>
            <a:r>
              <a:rPr lang="en-US" dirty="0"/>
              <a:t> Insured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/>
              <a:t> to Use</a:t>
            </a:r>
          </a:p>
          <a:p>
            <a:r>
              <a:rPr lang="en-US" dirty="0"/>
              <a:t>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Secure</a:t>
            </a:r>
          </a:p>
          <a:p>
            <a:r>
              <a:rPr lang="en-US" dirty="0"/>
              <a:t>Accepts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Credit / Debit </a:t>
            </a:r>
            <a:r>
              <a:rPr lang="en-US" dirty="0"/>
              <a:t>Cards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EE1B267C-8C4A-410B-AF31-C256FAED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Coinbase: Pros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98" y="1151118"/>
            <a:ext cx="5380214" cy="509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9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2442</TotalTime>
  <Words>1028</Words>
  <Application>Microsoft Office PowerPoint</Application>
  <PresentationFormat>Custom</PresentationFormat>
  <Paragraphs>210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Wingdings</vt:lpstr>
      <vt:lpstr>Wingdings 2</vt:lpstr>
      <vt:lpstr>SoftUni 16x9</vt:lpstr>
      <vt:lpstr>Cryptocurrency Exchanges</vt:lpstr>
      <vt:lpstr>Table of Content</vt:lpstr>
      <vt:lpstr>Altcoins Concept</vt:lpstr>
      <vt:lpstr>Cryptocurrency Exchanges</vt:lpstr>
      <vt:lpstr>Steps to Buy and Trade Bitcoin</vt:lpstr>
      <vt:lpstr>Cryptocurrency Buying Platforms</vt:lpstr>
      <vt:lpstr>Coinbase</vt:lpstr>
      <vt:lpstr>About Coinbase</vt:lpstr>
      <vt:lpstr>Coinbase: Pros</vt:lpstr>
      <vt:lpstr>Coinbase: Cons</vt:lpstr>
      <vt:lpstr>BitPanda</vt:lpstr>
      <vt:lpstr>About BitPanda</vt:lpstr>
      <vt:lpstr>BitPanda: Pros</vt:lpstr>
      <vt:lpstr>BitPanda: Cons</vt:lpstr>
      <vt:lpstr>Cryptocurrency Exchange Platforms</vt:lpstr>
      <vt:lpstr>Kraken</vt:lpstr>
      <vt:lpstr>About Kraken</vt:lpstr>
      <vt:lpstr>Kraken: Pros &amp; Cons</vt:lpstr>
      <vt:lpstr>Bittrex</vt:lpstr>
      <vt:lpstr>About Bittrex</vt:lpstr>
      <vt:lpstr>Bittrex: Pros &amp; Cons</vt:lpstr>
      <vt:lpstr>Trading on Bittrex</vt:lpstr>
      <vt:lpstr>Steps to Buy and Trade Bitcoin</vt:lpstr>
      <vt:lpstr>Bitfinex</vt:lpstr>
      <vt:lpstr>About Bitfinex</vt:lpstr>
      <vt:lpstr>Summary</vt:lpstr>
      <vt:lpstr>Cryptocurrency Exchanges</vt:lpstr>
      <vt:lpstr>Resources</vt:lpstr>
    </vt:vector>
  </TitlesOfParts>
  <Company>Academy School of Blockchain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Academy</dc:title>
  <dc:subject>Blockchain Academy</dc:subject>
  <dc:creator>SoftUni</dc:creator>
  <cp:keywords>blockchain, training, course, academy</cp:keywords>
  <dc:description>Academy School of Blockchain: http://www.kingsland.academy</dc:description>
  <cp:lastModifiedBy>Sevgin Mustafov</cp:lastModifiedBy>
  <cp:revision>326</cp:revision>
  <dcterms:created xsi:type="dcterms:W3CDTF">2014-01-02T17:00:34Z</dcterms:created>
  <dcterms:modified xsi:type="dcterms:W3CDTF">2018-01-30T10:58:03Z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